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Amatic SC"/>
      <p:regular r:id="rId23"/>
      <p:bold r:id="rId24"/>
    </p:embeddedFont>
    <p:embeddedFont>
      <p:font typeface="Source Code Pr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AmaticSC-bold.fntdata"/><Relationship Id="rId23" Type="http://schemas.openxmlformats.org/officeDocument/2006/relationships/font" Target="fonts/AmaticSC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CodePro-bold.fntdata"/><Relationship Id="rId25" Type="http://schemas.openxmlformats.org/officeDocument/2006/relationships/font" Target="fonts/SourceCodePro-regular.fntdata"/><Relationship Id="rId28" Type="http://schemas.openxmlformats.org/officeDocument/2006/relationships/font" Target="fonts/SourceCodePro-boldItalic.fntdata"/><Relationship Id="rId27" Type="http://schemas.openxmlformats.org/officeDocument/2006/relationships/font" Target="fonts/SourceCode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945e22ae5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945e22ae5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4f953d26c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4f953d26c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945e22ae5a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945e22ae5a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11b67d367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11b67d367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569201a4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569201a4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569201a4b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569201a4b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569201a4b_2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569201a4b_2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11b67d367b_2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11b67d367b_2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11b67d367b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11b67d367b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945e22ae5a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945e22ae5a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945e22ae5a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945e22ae5a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e4faafcd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e4faafcd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e4faafcd5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e4faafcd5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525c7168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525c7168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945e22ae5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945e22ae5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529005fb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529005fb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P17L5lvZoSdkmwH4ypPpfoUpMD3Znx5_/view" TargetMode="External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Relationship Id="rId4" Type="http://schemas.openxmlformats.org/officeDocument/2006/relationships/image" Target="../media/image9.jpg"/><Relationship Id="rId5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Relationship Id="rId4" Type="http://schemas.openxmlformats.org/officeDocument/2006/relationships/image" Target="../media/image7.jpg"/><Relationship Id="rId5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jpg"/><Relationship Id="rId4" Type="http://schemas.openxmlformats.org/officeDocument/2006/relationships/image" Target="../media/image2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ultimateadventurecentre.com/activities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8.png"/><Relationship Id="rId6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forms.gle/7FJLmr1TedNwDJfJ6" TargetMode="External"/><Relationship Id="rId4" Type="http://schemas.openxmlformats.org/officeDocument/2006/relationships/hyperlink" Target="mailto:tony.rolle@cset.co.uk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7 Residential 2026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Tuesday 12 May @ 5.30pm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Brunel &amp; Grace Houses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and Where will it take place?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2 nights/3 days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Ultimate Adventure Centre, Bideford, North Devon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650" y="2139675"/>
            <a:ext cx="7212701" cy="288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 b="0" l="34357" r="0" t="0"/>
          <a:stretch/>
        </p:blipFill>
        <p:spPr>
          <a:xfrm>
            <a:off x="94029" y="2488625"/>
            <a:ext cx="3482551" cy="17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62825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Timetable - Mon 29 June - Wed 1 July (Brunel &amp; Grace)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738050"/>
            <a:ext cx="8520600" cy="43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</a:rPr>
              <a:t>Mon 29 June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</a:rPr>
              <a:t>8.45am - ALL students to arrive and go to designated tutor rooms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10.00am departure (back car park)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12.00pm (approx) - arrival, settle in, lunch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1.30 - 3.00pm - Activity 1 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3.30 - 5.00pm - </a:t>
            </a:r>
            <a:r>
              <a:rPr lang="en" sz="1600">
                <a:solidFill>
                  <a:srgbClr val="000000"/>
                </a:solidFill>
              </a:rPr>
              <a:t>Activity</a:t>
            </a:r>
            <a:r>
              <a:rPr lang="en" sz="1600">
                <a:solidFill>
                  <a:srgbClr val="000000"/>
                </a:solidFill>
              </a:rPr>
              <a:t> 2 (Archery, Rockets &amp; Riddles, Scavenger Hunt - groups rotate) </a:t>
            </a:r>
            <a:r>
              <a:rPr b="1" lang="en" sz="1600">
                <a:solidFill>
                  <a:srgbClr val="000000"/>
                </a:solidFill>
              </a:rPr>
              <a:t>Final Activity List tbc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7.00 - 9.00pm - Activity 3 (Big Sheep OR Assault Course)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</a:rPr>
              <a:t>Tues 30 June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9.00 - 5.00pm - Surfing/Bodyboarding &amp; Coastal Walk in Croyde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7.00 - 9.00pm - Activity 3 (Big Sheep OR Assault Course)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</a:rPr>
              <a:t>Wed 1 July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9.00 - 10.30am - Activity 1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11.00am - 12.30pm - Activity 2 (Archery, Rockets &amp; Riddles, Scavenger Hunt - groups rotate)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1.00pm - Departure to arrive at Downend for 3.00pm approx</a:t>
            </a:r>
            <a:endParaRPr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Ultimate Assault Course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1375" y="1171575"/>
            <a:ext cx="5134825" cy="379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The Ultimate Assault Course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228675"/>
            <a:ext cx="3141900" cy="24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28675"/>
            <a:ext cx="3050025" cy="22530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3894375" y="1228675"/>
            <a:ext cx="49380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7" title="20230705_095835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5750" y="1228687"/>
            <a:ext cx="5352475" cy="3010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160075"/>
            <a:ext cx="8520600" cy="1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Bodyboarding/Coastal Walk/Coasteering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228675"/>
            <a:ext cx="3597300" cy="37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>
            <p:ph idx="2" type="body"/>
          </p:nvPr>
        </p:nvSpPr>
        <p:spPr>
          <a:xfrm>
            <a:off x="4121550" y="1228675"/>
            <a:ext cx="4710900" cy="37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545" y="1228670"/>
            <a:ext cx="2674975" cy="2006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228676"/>
            <a:ext cx="3597349" cy="37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 title="20240711_120059.jpg"/>
          <p:cNvPicPr preferRelativeResize="0"/>
          <p:nvPr/>
        </p:nvPicPr>
        <p:blipFill rotWithShape="1">
          <a:blip r:embed="rId5">
            <a:alphaModFix/>
          </a:blip>
          <a:srcRect b="0" l="-17730" r="34763" t="0"/>
          <a:stretch/>
        </p:blipFill>
        <p:spPr>
          <a:xfrm>
            <a:off x="6079750" y="2480675"/>
            <a:ext cx="3064248" cy="276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The Big Sheep / Beach Games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228675"/>
            <a:ext cx="40971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9"/>
          <p:cNvSpPr txBox="1"/>
          <p:nvPr>
            <p:ph idx="2" type="body"/>
          </p:nvPr>
        </p:nvSpPr>
        <p:spPr>
          <a:xfrm>
            <a:off x="4658550" y="1228675"/>
            <a:ext cx="4173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28675"/>
            <a:ext cx="2952602" cy="313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8850" y="1228675"/>
            <a:ext cx="2653599" cy="199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 title="20240710_11325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3800" y="2703925"/>
            <a:ext cx="3157499" cy="2368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High Ropes / Climbing Wall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0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0" title="20240710_16083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75" y="1228675"/>
            <a:ext cx="4202527" cy="315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 title="20240708_15114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10" y="1093850"/>
            <a:ext cx="3037236" cy="4049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Rockets and Riddles</a:t>
            </a:r>
            <a:endParaRPr/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1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475" y="1228675"/>
            <a:ext cx="4109123" cy="308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2050" y="1228675"/>
            <a:ext cx="4220477" cy="316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Den building / Archery</a:t>
            </a:r>
            <a:endParaRPr/>
          </a:p>
        </p:txBody>
      </p:sp>
      <p:sp>
        <p:nvSpPr>
          <p:cNvPr id="131" name="Google Shape;131;p22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2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28675"/>
            <a:ext cx="3999898" cy="2999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4125" y="1228675"/>
            <a:ext cx="3999898" cy="2999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Activities - </a:t>
            </a:r>
            <a:r>
              <a:rPr lang="en" u="sng">
                <a:solidFill>
                  <a:schemeClr val="hlink"/>
                </a:solidFill>
                <a:hlinkClick r:id="rId3"/>
              </a:rPr>
              <a:t>Website Link</a:t>
            </a:r>
            <a:endParaRPr/>
          </a:p>
        </p:txBody>
      </p:sp>
      <p:sp>
        <p:nvSpPr>
          <p:cNvPr id="140" name="Google Shape;140;p23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Participation is key, but not forced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beach games available for those who do not go into water 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Facilities</a:t>
            </a:r>
            <a:endParaRPr/>
          </a:p>
        </p:txBody>
      </p:sp>
      <p:sp>
        <p:nvSpPr>
          <p:cNvPr id="146" name="Google Shape;146;p24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4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6850" y="1228675"/>
            <a:ext cx="3548725" cy="36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228687"/>
            <a:ext cx="4268298" cy="320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 Phone Policy</a:t>
            </a:r>
            <a:endParaRPr/>
          </a:p>
        </p:txBody>
      </p:sp>
      <p:sp>
        <p:nvSpPr>
          <p:cNvPr id="155" name="Google Shape;155;p25"/>
          <p:cNvSpPr txBox="1"/>
          <p:nvPr>
            <p:ph idx="1" type="body"/>
          </p:nvPr>
        </p:nvSpPr>
        <p:spPr>
          <a:xfrm>
            <a:off x="311700" y="1228675"/>
            <a:ext cx="48465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</a:rPr>
              <a:t>Mobile phones, smart watches and other electronic devices must not be taken on the residential.</a:t>
            </a:r>
            <a:endParaRPr b="1"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00">
                <a:solidFill>
                  <a:srgbClr val="000000"/>
                </a:solidFill>
              </a:rPr>
              <a:t>Staff will confiscate any of these items found and they will be returned once we have arrived back at Downend.</a:t>
            </a:r>
            <a:endParaRPr b="1" sz="2000">
              <a:solidFill>
                <a:srgbClr val="000000"/>
              </a:solidFill>
            </a:endParaRPr>
          </a:p>
        </p:txBody>
      </p:sp>
      <p:sp>
        <p:nvSpPr>
          <p:cNvPr id="156" name="Google Shape;156;p25"/>
          <p:cNvSpPr txBox="1"/>
          <p:nvPr>
            <p:ph idx="2" type="body"/>
          </p:nvPr>
        </p:nvSpPr>
        <p:spPr>
          <a:xfrm>
            <a:off x="5231675" y="1228675"/>
            <a:ext cx="3600900" cy="37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25" title="Kitty Brown's Fairphone – Kitty Brown Boutiqu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1676" y="1228675"/>
            <a:ext cx="1605625" cy="150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5" title="File:Child's phone watch (smartwatch) in China (boy).jpg - Wikipedia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7300" y="1228672"/>
            <a:ext cx="1994998" cy="121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5" title="File:Sony Xperia Z2 (Tablet).png - Wikipedia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7304" y="2442457"/>
            <a:ext cx="1994998" cy="133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 title="File:Prohibition sign.svg - Wikimedia Common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1675" y="1180200"/>
            <a:ext cx="3600901" cy="382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allergies</a:t>
            </a:r>
            <a:endParaRPr/>
          </a:p>
        </p:txBody>
      </p:sp>
      <p:sp>
        <p:nvSpPr>
          <p:cNvPr id="166" name="Google Shape;166;p2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200">
                <a:solidFill>
                  <a:srgbClr val="000000"/>
                </a:solidFill>
              </a:rPr>
              <a:t>Please DO NOT send your child with ANY snacks or foods that are or that contain ANY form of nuts.</a:t>
            </a:r>
            <a:endParaRPr b="1" sz="2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>
            <p:ph type="title"/>
          </p:nvPr>
        </p:nvSpPr>
        <p:spPr>
          <a:xfrm>
            <a:off x="311700" y="292850"/>
            <a:ext cx="8520600" cy="5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Kit List</a:t>
            </a:r>
            <a:endParaRPr/>
          </a:p>
        </p:txBody>
      </p:sp>
      <p:sp>
        <p:nvSpPr>
          <p:cNvPr id="172" name="Google Shape;172;p27"/>
          <p:cNvSpPr txBox="1"/>
          <p:nvPr>
            <p:ph idx="1" type="body"/>
          </p:nvPr>
        </p:nvSpPr>
        <p:spPr>
          <a:xfrm>
            <a:off x="311700" y="929725"/>
            <a:ext cx="8520600" cy="39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3"/>
              <a:buNone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students will need to bring their personal equipment and should be encouraged to pack for themselves. This list is only a guide and not comprehensive.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3"/>
              <a:buNone/>
            </a:pPr>
            <a:r>
              <a:t/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Torch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Warm sweater, jumper or sweatshirt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Sun hat &amp; sun cream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T-shirts or similar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Trousers and/or shorts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Spare socks (one pair per day)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Spare underclothes (one pair per day)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Indoor shoes (eg slippers, flip flops)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Nightwear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Trainers (suitable for outdoor activities) - open toe footwear cannot be worn on any activity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Waterproof jacket and trousers if you have them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Swimwear and 2nd towel (to be used after optional water activities)*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Sturdy/old trainers (suitable for getting wet)*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Plastic bags for dirty clothes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Personal washing requirements and towel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Water bottle (500ml +)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330"/>
              </a:spcBef>
              <a:spcAft>
                <a:spcPts val="1200"/>
              </a:spcAft>
              <a:buSzPts val="853"/>
              <a:buNone/>
            </a:pPr>
            <a:r>
              <a:t/>
            </a:r>
            <a:endParaRPr sz="1795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next?</a:t>
            </a:r>
            <a:endParaRPr/>
          </a:p>
        </p:txBody>
      </p:sp>
      <p:sp>
        <p:nvSpPr>
          <p:cNvPr id="178" name="Google Shape;178;p28"/>
          <p:cNvSpPr txBox="1"/>
          <p:nvPr>
            <p:ph idx="1" type="body"/>
          </p:nvPr>
        </p:nvSpPr>
        <p:spPr>
          <a:xfrm>
            <a:off x="105425" y="1228675"/>
            <a:ext cx="8727000" cy="36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7">
                <a:solidFill>
                  <a:srgbClr val="000000"/>
                </a:solidFill>
              </a:rPr>
              <a:t>Accommodation</a:t>
            </a:r>
            <a:endParaRPr b="1" sz="2307">
              <a:solidFill>
                <a:srgbClr val="000000"/>
              </a:solidFill>
            </a:endParaRPr>
          </a:p>
          <a:p>
            <a:pPr indent="-320166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" sz="2307">
                <a:solidFill>
                  <a:srgbClr val="000000"/>
                </a:solidFill>
              </a:rPr>
              <a:t>each cabin block has 6 rooms (4 x 6-bed rooms for students, 2 rooms for staff)</a:t>
            </a:r>
            <a:endParaRPr b="1" sz="2307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307">
                <a:solidFill>
                  <a:srgbClr val="000000"/>
                </a:solidFill>
              </a:rPr>
              <a:t>Dietary requirements</a:t>
            </a:r>
            <a:endParaRPr b="1" sz="2307">
              <a:solidFill>
                <a:srgbClr val="000000"/>
              </a:solidFill>
            </a:endParaRPr>
          </a:p>
          <a:p>
            <a:pPr indent="-320166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" sz="2307">
                <a:solidFill>
                  <a:srgbClr val="000000"/>
                </a:solidFill>
              </a:rPr>
              <a:t>parents will be given additional forms if needed</a:t>
            </a:r>
            <a:endParaRPr b="1" sz="2307">
              <a:solidFill>
                <a:srgbClr val="000000"/>
              </a:solidFill>
            </a:endParaRPr>
          </a:p>
          <a:p>
            <a:pPr indent="-320166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b="1" lang="en" sz="2307">
                <a:solidFill>
                  <a:srgbClr val="000000"/>
                </a:solidFill>
              </a:rPr>
              <a:t>parents to state student’s ability with water - please use the Google Form link </a:t>
            </a:r>
            <a:r>
              <a:rPr b="1" lang="en" sz="2307" u="sng">
                <a:solidFill>
                  <a:schemeClr val="hlink"/>
                </a:solidFill>
                <a:hlinkClick r:id="rId3"/>
              </a:rPr>
              <a:t>here</a:t>
            </a:r>
            <a:r>
              <a:rPr b="1" lang="en" sz="2307">
                <a:solidFill>
                  <a:srgbClr val="000000"/>
                </a:solidFill>
              </a:rPr>
              <a:t> or the QR Code on the next slide</a:t>
            </a:r>
            <a:endParaRPr b="1" sz="2307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307">
                <a:solidFill>
                  <a:srgbClr val="000000"/>
                </a:solidFill>
              </a:rPr>
              <a:t>To discuss any specific medical requirements, please contact </a:t>
            </a:r>
            <a:r>
              <a:rPr b="1" lang="en" sz="2307" u="sng">
                <a:solidFill>
                  <a:schemeClr val="hlink"/>
                </a:solidFill>
                <a:hlinkClick r:id="rId4"/>
              </a:rPr>
              <a:t>tony.rolle@cset.co.uk</a:t>
            </a:r>
            <a:endParaRPr b="1" sz="2307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307">
                <a:solidFill>
                  <a:srgbClr val="000000"/>
                </a:solidFill>
              </a:rPr>
              <a:t>Please include your child’s name and tutor group when contacting the school.</a:t>
            </a:r>
            <a:endParaRPr b="1" sz="2307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QR Code - Consent form for water activities</a:t>
            </a:r>
            <a:endParaRPr/>
          </a:p>
        </p:txBody>
      </p:sp>
      <p:sp>
        <p:nvSpPr>
          <p:cNvPr id="184" name="Google Shape;184;p29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Please scan to give details of your child’s ability in water</a:t>
            </a:r>
            <a:endParaRPr b="1">
              <a:solidFill>
                <a:srgbClr val="000000"/>
              </a:solidFill>
            </a:endParaRPr>
          </a:p>
        </p:txBody>
      </p:sp>
      <p:pic>
        <p:nvPicPr>
          <p:cNvPr id="185" name="Google Shape;185;p29" title="exported_qrcode_image_60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8175" y="1741975"/>
            <a:ext cx="3112575" cy="311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